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73" r:id="rId15"/>
    <p:sldId id="274" r:id="rId16"/>
    <p:sldId id="275" r:id="rId17"/>
    <p:sldId id="276" r:id="rId18"/>
    <p:sldId id="277" r:id="rId19"/>
  </p:sldIdLst>
  <p:sldSz cx="18288000" cy="10287000"/>
  <p:notesSz cx="6858000" cy="9144000"/>
  <p:embeddedFontLst>
    <p:embeddedFont>
      <p:font typeface="Acherus Militant" charset="0"/>
      <p:regular r:id="rId20"/>
    </p:embeddedFont>
    <p:embeddedFont>
      <p:font typeface="Acherus Militant Bold" panose="020B0604020202020204" charset="0"/>
      <p:regular r:id="rId21"/>
    </p:embeddedFont>
    <p:embeddedFont>
      <p:font typeface="Acherus Militant Light" panose="020B0604020202020204" charset="0"/>
      <p:regular r:id="rId22"/>
    </p:embeddedFont>
    <p:embeddedFont>
      <p:font typeface="League Gothic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DCFE59-1723-4CFA-8AF5-47692BAFAFF6}" v="7" dt="2025-02-04T01:41:38.4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 GOW" userId="1b0751fc-652b-4e93-b92c-ba2c76889cb4" providerId="ADAL" clId="{09DCFE59-1723-4CFA-8AF5-47692BAFAFF6}"/>
    <pc:docChg chg="modSld sldOrd">
      <pc:chgData name="Scott GOW" userId="1b0751fc-652b-4e93-b92c-ba2c76889cb4" providerId="ADAL" clId="{09DCFE59-1723-4CFA-8AF5-47692BAFAFF6}" dt="2025-02-04T17:09:13.027" v="25" actId="20577"/>
      <pc:docMkLst>
        <pc:docMk/>
      </pc:docMkLst>
      <pc:sldChg chg="modSp mod">
        <pc:chgData name="Scott GOW" userId="1b0751fc-652b-4e93-b92c-ba2c76889cb4" providerId="ADAL" clId="{09DCFE59-1723-4CFA-8AF5-47692BAFAFF6}" dt="2025-02-04T17:09:13.027" v="25" actId="20577"/>
        <pc:sldMkLst>
          <pc:docMk/>
          <pc:sldMk cId="0" sldId="257"/>
        </pc:sldMkLst>
        <pc:spChg chg="mod">
          <ac:chgData name="Scott GOW" userId="1b0751fc-652b-4e93-b92c-ba2c76889cb4" providerId="ADAL" clId="{09DCFE59-1723-4CFA-8AF5-47692BAFAFF6}" dt="2025-02-04T17:09:13.027" v="25" actId="20577"/>
          <ac:spMkLst>
            <pc:docMk/>
            <pc:sldMk cId="0" sldId="257"/>
            <ac:spMk id="3" creationId="{00000000-0000-0000-0000-000000000000}"/>
          </ac:spMkLst>
        </pc:spChg>
      </pc:sldChg>
      <pc:sldChg chg="modAnim">
        <pc:chgData name="Scott GOW" userId="1b0751fc-652b-4e93-b92c-ba2c76889cb4" providerId="ADAL" clId="{09DCFE59-1723-4CFA-8AF5-47692BAFAFF6}" dt="2025-02-04T01:40:36.832" v="0"/>
        <pc:sldMkLst>
          <pc:docMk/>
          <pc:sldMk cId="0" sldId="263"/>
        </pc:sldMkLst>
      </pc:sldChg>
      <pc:sldChg chg="modAnim">
        <pc:chgData name="Scott GOW" userId="1b0751fc-652b-4e93-b92c-ba2c76889cb4" providerId="ADAL" clId="{09DCFE59-1723-4CFA-8AF5-47692BAFAFF6}" dt="2025-02-04T01:40:43.137" v="2"/>
        <pc:sldMkLst>
          <pc:docMk/>
          <pc:sldMk cId="0" sldId="264"/>
        </pc:sldMkLst>
      </pc:sldChg>
      <pc:sldChg chg="modAnim">
        <pc:chgData name="Scott GOW" userId="1b0751fc-652b-4e93-b92c-ba2c76889cb4" providerId="ADAL" clId="{09DCFE59-1723-4CFA-8AF5-47692BAFAFF6}" dt="2025-02-04T01:40:45.828" v="3"/>
        <pc:sldMkLst>
          <pc:docMk/>
          <pc:sldMk cId="0" sldId="265"/>
        </pc:sldMkLst>
      </pc:sldChg>
      <pc:sldChg chg="ord">
        <pc:chgData name="Scott GOW" userId="1b0751fc-652b-4e93-b92c-ba2c76889cb4" providerId="ADAL" clId="{09DCFE59-1723-4CFA-8AF5-47692BAFAFF6}" dt="2025-02-04T01:41:06.337" v="5"/>
        <pc:sldMkLst>
          <pc:docMk/>
          <pc:sldMk cId="0" sldId="266"/>
        </pc:sldMkLst>
      </pc:sldChg>
      <pc:sldChg chg="modAnim">
        <pc:chgData name="Scott GOW" userId="1b0751fc-652b-4e93-b92c-ba2c76889cb4" providerId="ADAL" clId="{09DCFE59-1723-4CFA-8AF5-47692BAFAFF6}" dt="2025-02-04T01:41:13.458" v="6"/>
        <pc:sldMkLst>
          <pc:docMk/>
          <pc:sldMk cId="0" sldId="267"/>
        </pc:sldMkLst>
      </pc:sldChg>
      <pc:sldChg chg="modAnim">
        <pc:chgData name="Scott GOW" userId="1b0751fc-652b-4e93-b92c-ba2c76889cb4" providerId="ADAL" clId="{09DCFE59-1723-4CFA-8AF5-47692BAFAFF6}" dt="2025-02-04T01:41:27.150" v="7"/>
        <pc:sldMkLst>
          <pc:docMk/>
          <pc:sldMk cId="0" sldId="271"/>
        </pc:sldMkLst>
      </pc:sldChg>
      <pc:sldChg chg="modAnim">
        <pc:chgData name="Scott GOW" userId="1b0751fc-652b-4e93-b92c-ba2c76889cb4" providerId="ADAL" clId="{09DCFE59-1723-4CFA-8AF5-47692BAFAFF6}" dt="2025-02-04T01:41:38.401" v="8"/>
        <pc:sldMkLst>
          <pc:docMk/>
          <pc:sldMk cId="0" sldId="276"/>
        </pc:sldMkLst>
      </pc:sldChg>
    </pc:docChg>
  </pc:docChgLst>
  <pc:docChgLst>
    <pc:chgData name="Scott GOW" userId="1b0751fc-652b-4e93-b92c-ba2c76889cb4" providerId="ADAL" clId="{235A3A42-64CB-4A70-8223-0284DA1CFA17}"/>
    <pc:docChg chg="custSel delSld modSld">
      <pc:chgData name="Scott GOW" userId="1b0751fc-652b-4e93-b92c-ba2c76889cb4" providerId="ADAL" clId="{235A3A42-64CB-4A70-8223-0284DA1CFA17}" dt="2025-02-04T05:18:15.517" v="11" actId="47"/>
      <pc:docMkLst>
        <pc:docMk/>
      </pc:docMkLst>
      <pc:sldChg chg="del">
        <pc:chgData name="Scott GOW" userId="1b0751fc-652b-4e93-b92c-ba2c76889cb4" providerId="ADAL" clId="{235A3A42-64CB-4A70-8223-0284DA1CFA17}" dt="2025-02-04T03:37:59.426" v="1" actId="47"/>
        <pc:sldMkLst>
          <pc:docMk/>
          <pc:sldMk cId="0" sldId="262"/>
        </pc:sldMkLst>
      </pc:sldChg>
      <pc:sldChg chg="del">
        <pc:chgData name="Scott GOW" userId="1b0751fc-652b-4e93-b92c-ba2c76889cb4" providerId="ADAL" clId="{235A3A42-64CB-4A70-8223-0284DA1CFA17}" dt="2025-02-04T05:18:15.517" v="11" actId="47"/>
        <pc:sldMkLst>
          <pc:docMk/>
          <pc:sldMk cId="0" sldId="263"/>
        </pc:sldMkLst>
      </pc:sldChg>
      <pc:sldChg chg="delSp mod delAnim">
        <pc:chgData name="Scott GOW" userId="1b0751fc-652b-4e93-b92c-ba2c76889cb4" providerId="ADAL" clId="{235A3A42-64CB-4A70-8223-0284DA1CFA17}" dt="2025-02-04T03:29:26.147" v="0" actId="478"/>
        <pc:sldMkLst>
          <pc:docMk/>
          <pc:sldMk cId="0" sldId="264"/>
        </pc:sldMkLst>
        <pc:spChg chg="del">
          <ac:chgData name="Scott GOW" userId="1b0751fc-652b-4e93-b92c-ba2c76889cb4" providerId="ADAL" clId="{235A3A42-64CB-4A70-8223-0284DA1CFA17}" dt="2025-02-04T03:29:26.147" v="0" actId="478"/>
          <ac:spMkLst>
            <pc:docMk/>
            <pc:sldMk cId="0" sldId="264"/>
            <ac:spMk id="5" creationId="{00000000-0000-0000-0000-000000000000}"/>
          </ac:spMkLst>
        </pc:spChg>
      </pc:sldChg>
      <pc:sldChg chg="modSp mod">
        <pc:chgData name="Scott GOW" userId="1b0751fc-652b-4e93-b92c-ba2c76889cb4" providerId="ADAL" clId="{235A3A42-64CB-4A70-8223-0284DA1CFA17}" dt="2025-02-04T03:46:36.148" v="9" actId="1076"/>
        <pc:sldMkLst>
          <pc:docMk/>
          <pc:sldMk cId="0" sldId="265"/>
        </pc:sldMkLst>
        <pc:spChg chg="mod">
          <ac:chgData name="Scott GOW" userId="1b0751fc-652b-4e93-b92c-ba2c76889cb4" providerId="ADAL" clId="{235A3A42-64CB-4A70-8223-0284DA1CFA17}" dt="2025-02-04T03:46:36.148" v="9" actId="1076"/>
          <ac:spMkLst>
            <pc:docMk/>
            <pc:sldMk cId="0" sldId="265"/>
            <ac:spMk id="5" creationId="{00000000-0000-0000-0000-000000000000}"/>
          </ac:spMkLst>
        </pc:spChg>
      </pc:sldChg>
      <pc:sldChg chg="del">
        <pc:chgData name="Scott GOW" userId="1b0751fc-652b-4e93-b92c-ba2c76889cb4" providerId="ADAL" clId="{235A3A42-64CB-4A70-8223-0284DA1CFA17}" dt="2025-02-04T03:49:45.757" v="10" actId="47"/>
        <pc:sldMkLst>
          <pc:docMk/>
          <pc:sldMk cId="0" sldId="266"/>
        </pc:sldMkLst>
      </pc:sldChg>
      <pc:sldChg chg="del">
        <pc:chgData name="Scott GOW" userId="1b0751fc-652b-4e93-b92c-ba2c76889cb4" providerId="ADAL" clId="{235A3A42-64CB-4A70-8223-0284DA1CFA17}" dt="2025-02-04T03:39:14.573" v="2" actId="47"/>
        <pc:sldMkLst>
          <pc:docMk/>
          <pc:sldMk cId="0" sldId="272"/>
        </pc:sldMkLst>
      </pc:sldChg>
      <pc:sldChg chg="modSp mod">
        <pc:chgData name="Scott GOW" userId="1b0751fc-652b-4e93-b92c-ba2c76889cb4" providerId="ADAL" clId="{235A3A42-64CB-4A70-8223-0284DA1CFA17}" dt="2025-02-04T03:39:18.695" v="4" actId="20577"/>
        <pc:sldMkLst>
          <pc:docMk/>
          <pc:sldMk cId="0" sldId="273"/>
        </pc:sldMkLst>
        <pc:spChg chg="mod">
          <ac:chgData name="Scott GOW" userId="1b0751fc-652b-4e93-b92c-ba2c76889cb4" providerId="ADAL" clId="{235A3A42-64CB-4A70-8223-0284DA1CFA17}" dt="2025-02-04T03:39:18.695" v="4" actId="20577"/>
          <ac:spMkLst>
            <pc:docMk/>
            <pc:sldMk cId="0" sldId="273"/>
            <ac:spMk id="6" creationId="{00000000-0000-0000-0000-000000000000}"/>
          </ac:spMkLst>
        </pc:spChg>
      </pc:sldChg>
      <pc:sldChg chg="modSp mod">
        <pc:chgData name="Scott GOW" userId="1b0751fc-652b-4e93-b92c-ba2c76889cb4" providerId="ADAL" clId="{235A3A42-64CB-4A70-8223-0284DA1CFA17}" dt="2025-02-04T03:39:21.751" v="6" actId="20577"/>
        <pc:sldMkLst>
          <pc:docMk/>
          <pc:sldMk cId="0" sldId="274"/>
        </pc:sldMkLst>
        <pc:spChg chg="mod">
          <ac:chgData name="Scott GOW" userId="1b0751fc-652b-4e93-b92c-ba2c76889cb4" providerId="ADAL" clId="{235A3A42-64CB-4A70-8223-0284DA1CFA17}" dt="2025-02-04T03:39:21.751" v="6" actId="20577"/>
          <ac:spMkLst>
            <pc:docMk/>
            <pc:sldMk cId="0" sldId="274"/>
            <ac:spMk id="6" creationId="{00000000-0000-0000-0000-000000000000}"/>
          </ac:spMkLst>
        </pc:spChg>
      </pc:sldChg>
      <pc:sldChg chg="modSp mod">
        <pc:chgData name="Scott GOW" userId="1b0751fc-652b-4e93-b92c-ba2c76889cb4" providerId="ADAL" clId="{235A3A42-64CB-4A70-8223-0284DA1CFA17}" dt="2025-02-04T03:39:24.193" v="8" actId="20577"/>
        <pc:sldMkLst>
          <pc:docMk/>
          <pc:sldMk cId="0" sldId="275"/>
        </pc:sldMkLst>
        <pc:spChg chg="mod">
          <ac:chgData name="Scott GOW" userId="1b0751fc-652b-4e93-b92c-ba2c76889cb4" providerId="ADAL" clId="{235A3A42-64CB-4A70-8223-0284DA1CFA17}" dt="2025-02-04T03:39:24.193" v="8" actId="20577"/>
          <ac:spMkLst>
            <pc:docMk/>
            <pc:sldMk cId="0" sldId="275"/>
            <ac:spMk id="6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767060" y="9224962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6930672" y="3377196"/>
            <a:ext cx="5073848" cy="5073848"/>
          </a:xfrm>
          <a:custGeom>
            <a:avLst/>
            <a:gdLst/>
            <a:ahLst/>
            <a:cxnLst/>
            <a:rect l="l" t="t" r="r" b="b"/>
            <a:pathLst>
              <a:path w="5073848" h="5073848">
                <a:moveTo>
                  <a:pt x="0" y="0"/>
                </a:moveTo>
                <a:lnTo>
                  <a:pt x="5073848" y="0"/>
                </a:lnTo>
                <a:lnTo>
                  <a:pt x="5073848" y="5073849"/>
                </a:lnTo>
                <a:lnTo>
                  <a:pt x="0" y="50738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1688121"/>
            <a:ext cx="16351699" cy="1229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8500" spc="255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FITIFY REVIEW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59838" y="0"/>
            <a:ext cx="6428162" cy="10287000"/>
            <a:chOff x="0" y="0"/>
            <a:chExt cx="8570882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9542" b="9542"/>
            <a:stretch>
              <a:fillRect/>
            </a:stretch>
          </p:blipFill>
          <p:spPr>
            <a:xfrm>
              <a:off x="0" y="0"/>
              <a:ext cx="8570882" cy="137160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1028700" y="9239250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634905"/>
            <a:ext cx="9857687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PROS AND CONS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069175"/>
            <a:ext cx="9857687" cy="146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UI is clean</a:t>
            </a:r>
          </a:p>
          <a:p>
            <a:pPr algn="just">
              <a:lnSpc>
                <a:spcPts val="3600"/>
              </a:lnSpc>
            </a:pPr>
            <a:endParaRPr lang="en-US" sz="2400" spc="6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Easy to navigate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59838" y="0"/>
            <a:ext cx="6428162" cy="10287000"/>
            <a:chOff x="0" y="0"/>
            <a:chExt cx="8570882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240" r="10549"/>
            <a:stretch>
              <a:fillRect/>
            </a:stretch>
          </p:blipFill>
          <p:spPr>
            <a:xfrm>
              <a:off x="0" y="0"/>
              <a:ext cx="8570882" cy="137160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1028700" y="9239250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634905"/>
            <a:ext cx="9857687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PROS AND CONS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069175"/>
            <a:ext cx="9857687" cy="2418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UI is clean</a:t>
            </a:r>
          </a:p>
          <a:p>
            <a:pPr algn="just">
              <a:lnSpc>
                <a:spcPts val="3600"/>
              </a:lnSpc>
            </a:pPr>
            <a:endParaRPr lang="en-US" sz="2400" spc="6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Easy to navigate</a:t>
            </a:r>
          </a:p>
          <a:p>
            <a:pPr algn="just">
              <a:lnSpc>
                <a:spcPts val="3600"/>
              </a:lnSpc>
            </a:pPr>
            <a:endParaRPr lang="en-US" sz="2400" spc="6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Helps set clear goals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59838" y="0"/>
            <a:ext cx="6428162" cy="10287000"/>
            <a:chOff x="0" y="0"/>
            <a:chExt cx="8570882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593" r="1593"/>
            <a:stretch>
              <a:fillRect/>
            </a:stretch>
          </p:blipFill>
          <p:spPr>
            <a:xfrm>
              <a:off x="0" y="0"/>
              <a:ext cx="8570882" cy="137160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1028700" y="9239250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634905"/>
            <a:ext cx="9857687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PROS AND CONS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069175"/>
            <a:ext cx="9857687" cy="337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UI is clean</a:t>
            </a:r>
          </a:p>
          <a:p>
            <a:pPr algn="just">
              <a:lnSpc>
                <a:spcPts val="3600"/>
              </a:lnSpc>
            </a:pPr>
            <a:endParaRPr lang="en-US" sz="2400" spc="6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Easy to navigate</a:t>
            </a:r>
          </a:p>
          <a:p>
            <a:pPr algn="just">
              <a:lnSpc>
                <a:spcPts val="3600"/>
              </a:lnSpc>
            </a:pPr>
            <a:endParaRPr lang="en-US" sz="2400" spc="6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Helps set clear goals</a:t>
            </a:r>
          </a:p>
          <a:p>
            <a:pPr algn="just">
              <a:lnSpc>
                <a:spcPts val="3600"/>
              </a:lnSpc>
            </a:pPr>
            <a:endParaRPr lang="en-US" sz="2400" spc="6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Motivating! “just 15 min of activity per day...”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59838" y="0"/>
            <a:ext cx="6428162" cy="10287000"/>
            <a:chOff x="0" y="0"/>
            <a:chExt cx="8570882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b="19402"/>
            <a:stretch>
              <a:fillRect/>
            </a:stretch>
          </p:blipFill>
          <p:spPr>
            <a:xfrm>
              <a:off x="0" y="0"/>
              <a:ext cx="8570882" cy="137160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1028700" y="9239250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634905"/>
            <a:ext cx="9857687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PROS AND CONS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069175"/>
            <a:ext cx="9857687" cy="503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Almost everything behind paywall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9239250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570589" y="1766395"/>
            <a:ext cx="6947188" cy="6754211"/>
          </a:xfrm>
          <a:custGeom>
            <a:avLst/>
            <a:gdLst/>
            <a:ahLst/>
            <a:cxnLst/>
            <a:rect l="l" t="t" r="r" b="b"/>
            <a:pathLst>
              <a:path w="6947188" h="6754211">
                <a:moveTo>
                  <a:pt x="0" y="0"/>
                </a:moveTo>
                <a:lnTo>
                  <a:pt x="6947189" y="0"/>
                </a:lnTo>
                <a:lnTo>
                  <a:pt x="6947189" y="6754210"/>
                </a:lnTo>
                <a:lnTo>
                  <a:pt x="0" y="67542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1634905"/>
            <a:ext cx="9857687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PROS AND CONS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069175"/>
            <a:ext cx="9857687" cy="1353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Almost everything behind paywall</a:t>
            </a:r>
          </a:p>
          <a:p>
            <a:pPr algn="just">
              <a:lnSpc>
                <a:spcPts val="3600"/>
              </a:lnSpc>
            </a:pPr>
            <a:endParaRPr lang="en-US" sz="2400" spc="6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BMI to gauge health status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9239250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8872393" y="3223539"/>
            <a:ext cx="8672995" cy="3839922"/>
          </a:xfrm>
          <a:custGeom>
            <a:avLst/>
            <a:gdLst/>
            <a:ahLst/>
            <a:cxnLst/>
            <a:rect l="l" t="t" r="r" b="b"/>
            <a:pathLst>
              <a:path w="8672995" h="3839922">
                <a:moveTo>
                  <a:pt x="0" y="0"/>
                </a:moveTo>
                <a:lnTo>
                  <a:pt x="8672995" y="0"/>
                </a:lnTo>
                <a:lnTo>
                  <a:pt x="8672995" y="3839922"/>
                </a:lnTo>
                <a:lnTo>
                  <a:pt x="0" y="38399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3112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1634905"/>
            <a:ext cx="9857687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PROS AND CONS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069175"/>
            <a:ext cx="9857687" cy="2277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Almost everything behind paywall</a:t>
            </a:r>
          </a:p>
          <a:p>
            <a:pPr algn="just">
              <a:lnSpc>
                <a:spcPts val="3600"/>
              </a:lnSpc>
            </a:pPr>
            <a:endParaRPr lang="en-US" sz="2400" spc="6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BMI to gauge health status</a:t>
            </a:r>
          </a:p>
          <a:p>
            <a:pPr algn="just">
              <a:lnSpc>
                <a:spcPts val="3600"/>
              </a:lnSpc>
            </a:pPr>
            <a:endParaRPr lang="en-US" sz="2400" spc="6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Minimal integration (also apple watch)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9239250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0759749" y="1962214"/>
            <a:ext cx="5820121" cy="6362571"/>
          </a:xfrm>
          <a:custGeom>
            <a:avLst/>
            <a:gdLst/>
            <a:ahLst/>
            <a:cxnLst/>
            <a:rect l="l" t="t" r="r" b="b"/>
            <a:pathLst>
              <a:path w="5820121" h="6362571">
                <a:moveTo>
                  <a:pt x="0" y="0"/>
                </a:moveTo>
                <a:lnTo>
                  <a:pt x="5820122" y="0"/>
                </a:lnTo>
                <a:lnTo>
                  <a:pt x="5820122" y="6362572"/>
                </a:lnTo>
                <a:lnTo>
                  <a:pt x="0" y="63625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14470"/>
            </a:stretch>
          </a:blipFill>
          <a:ln w="57150" cap="sq">
            <a:solidFill>
              <a:srgbClr val="FF0014"/>
            </a:solidFill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1634905"/>
            <a:ext cx="9857687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PROS AND CONS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069175"/>
            <a:ext cx="9857687" cy="3200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Almost everything behind paywall</a:t>
            </a:r>
          </a:p>
          <a:p>
            <a:pPr algn="just">
              <a:lnSpc>
                <a:spcPts val="3600"/>
              </a:lnSpc>
            </a:pPr>
            <a:endParaRPr lang="en-US" sz="2400" spc="6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BMI to gauge health status</a:t>
            </a:r>
          </a:p>
          <a:p>
            <a:pPr algn="just">
              <a:lnSpc>
                <a:spcPts val="3600"/>
              </a:lnSpc>
            </a:pPr>
            <a:endParaRPr lang="en-US" sz="2400" spc="6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Minimal integration (except apple watch)</a:t>
            </a:r>
          </a:p>
          <a:p>
            <a:pPr algn="just">
              <a:lnSpc>
                <a:spcPts val="3600"/>
              </a:lnSpc>
            </a:pPr>
            <a:endParaRPr lang="en-US" sz="2400" spc="6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They own all data and can do what they want with it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59838" y="0"/>
            <a:ext cx="6428162" cy="10287000"/>
            <a:chOff x="0" y="0"/>
            <a:chExt cx="8570882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b="19402"/>
            <a:stretch>
              <a:fillRect/>
            </a:stretch>
          </p:blipFill>
          <p:spPr>
            <a:xfrm>
              <a:off x="0" y="0"/>
              <a:ext cx="8570882" cy="137160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1028700" y="9239250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634905"/>
            <a:ext cx="9857687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COST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069175"/>
            <a:ext cx="9857687" cy="337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Free version available (highly limited access)</a:t>
            </a:r>
          </a:p>
          <a:p>
            <a:pPr algn="just">
              <a:lnSpc>
                <a:spcPts val="3600"/>
              </a:lnSpc>
            </a:pPr>
            <a:endParaRPr lang="en-US" sz="2400" spc="6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Cheapest option ~$95</a:t>
            </a:r>
          </a:p>
          <a:p>
            <a:pPr algn="just">
              <a:lnSpc>
                <a:spcPts val="3600"/>
              </a:lnSpc>
            </a:pPr>
            <a:endParaRPr lang="en-US" sz="2400" spc="6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No in-app purchases</a:t>
            </a:r>
          </a:p>
          <a:p>
            <a:pPr algn="just">
              <a:lnSpc>
                <a:spcPts val="3600"/>
              </a:lnSpc>
            </a:pPr>
            <a:endParaRPr lang="en-US" sz="2400" spc="6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Can cancel and restore subscription at any time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557395"/>
            <a:ext cx="16351699" cy="1229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8500" spc="255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THANK YOU!</a:t>
            </a:r>
          </a:p>
        </p:txBody>
      </p:sp>
      <p:sp>
        <p:nvSpPr>
          <p:cNvPr id="3" name="AutoShape 3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10767060" y="9224962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71550"/>
            <a:ext cx="16207431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TABLE OF CONTENTS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731770"/>
            <a:ext cx="16207431" cy="4508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000"/>
              </a:lnSpc>
            </a:pPr>
            <a:r>
              <a:rPr lang="en-US" sz="2400" spc="144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What is </a:t>
            </a:r>
            <a:r>
              <a:rPr lang="en-US" sz="2400" spc="144" dirty="0" err="1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Fitify</a:t>
            </a:r>
            <a:r>
              <a:rPr lang="en-US" sz="2400" spc="144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?</a:t>
            </a:r>
          </a:p>
          <a:p>
            <a:pPr algn="r">
              <a:lnSpc>
                <a:spcPts val="6000"/>
              </a:lnSpc>
            </a:pPr>
            <a:r>
              <a:rPr lang="en-US" sz="2400" spc="144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System Requirements</a:t>
            </a:r>
          </a:p>
          <a:p>
            <a:pPr algn="r">
              <a:lnSpc>
                <a:spcPts val="6000"/>
              </a:lnSpc>
            </a:pPr>
            <a:r>
              <a:rPr lang="en-US" sz="2400" spc="144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Data Collection</a:t>
            </a:r>
          </a:p>
          <a:p>
            <a:pPr algn="r">
              <a:lnSpc>
                <a:spcPts val="6000"/>
              </a:lnSpc>
            </a:pPr>
            <a:r>
              <a:rPr lang="en-US" sz="2400" spc="144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Data Privacy Concerns</a:t>
            </a:r>
          </a:p>
          <a:p>
            <a:pPr algn="r">
              <a:lnSpc>
                <a:spcPts val="6000"/>
              </a:lnSpc>
            </a:pPr>
            <a:r>
              <a:rPr lang="en-US" sz="2400" spc="144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Pros and Cons</a:t>
            </a:r>
          </a:p>
          <a:p>
            <a:pPr algn="r">
              <a:lnSpc>
                <a:spcPts val="6000"/>
              </a:lnSpc>
            </a:pPr>
            <a:r>
              <a:rPr lang="en-US" sz="2400" spc="144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Cost</a:t>
            </a:r>
          </a:p>
        </p:txBody>
      </p:sp>
      <p:sp>
        <p:nvSpPr>
          <p:cNvPr id="4" name="AutoShape 4"/>
          <p:cNvSpPr/>
          <p:nvPr/>
        </p:nvSpPr>
        <p:spPr>
          <a:xfrm>
            <a:off x="10767060" y="9224962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316952" cy="10287000"/>
            <a:chOff x="0" y="0"/>
            <a:chExt cx="9755936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186" r="2186" b="30475"/>
            <a:stretch>
              <a:fillRect/>
            </a:stretch>
          </p:blipFill>
          <p:spPr>
            <a:xfrm>
              <a:off x="0" y="0"/>
              <a:ext cx="9755936" cy="137160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8452241" y="1356839"/>
            <a:ext cx="8807059" cy="521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US" sz="3200" spc="96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WHAT IS FITIFY?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251577" y="2124886"/>
            <a:ext cx="7208387" cy="436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Personalized home workout app</a:t>
            </a:r>
          </a:p>
          <a:p>
            <a:pPr algn="l">
              <a:lnSpc>
                <a:spcPts val="3000"/>
              </a:lnSpc>
            </a:pPr>
            <a:endParaRPr lang="en-US" sz="2000" spc="5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No gym equipment required</a:t>
            </a:r>
          </a:p>
          <a:p>
            <a:pPr algn="l">
              <a:lnSpc>
                <a:spcPts val="3000"/>
              </a:lnSpc>
            </a:pPr>
            <a:endParaRPr lang="en-US" sz="2000" spc="5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900+ exercises</a:t>
            </a:r>
          </a:p>
          <a:p>
            <a:pPr algn="l">
              <a:lnSpc>
                <a:spcPts val="3000"/>
              </a:lnSpc>
            </a:pPr>
            <a:endParaRPr lang="en-US" sz="2000" spc="5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Personalized training plans (paid)</a:t>
            </a:r>
          </a:p>
          <a:p>
            <a:pPr algn="l">
              <a:lnSpc>
                <a:spcPts val="3000"/>
              </a:lnSpc>
            </a:pPr>
            <a:endParaRPr lang="en-US" sz="2000" spc="5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Millions of downloads</a:t>
            </a:r>
          </a:p>
          <a:p>
            <a:pPr algn="l">
              <a:lnSpc>
                <a:spcPts val="3000"/>
              </a:lnSpc>
            </a:pPr>
            <a:endParaRPr lang="en-US" sz="2000" spc="5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4.7 star rating (+270K reviews)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316952" cy="10287000"/>
            <a:chOff x="0" y="0"/>
            <a:chExt cx="9755936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b="29193"/>
            <a:stretch>
              <a:fillRect/>
            </a:stretch>
          </p:blipFill>
          <p:spPr>
            <a:xfrm>
              <a:off x="0" y="0"/>
              <a:ext cx="9755936" cy="137160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8452241" y="990600"/>
            <a:ext cx="8807059" cy="521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US" sz="3200" spc="96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TYPES OF WORKOUTS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251577" y="1759585"/>
            <a:ext cx="7208387" cy="5591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Strength</a:t>
            </a:r>
          </a:p>
          <a:p>
            <a:pPr algn="l">
              <a:lnSpc>
                <a:spcPts val="3000"/>
              </a:lnSpc>
            </a:pPr>
            <a:endParaRPr lang="en-US" sz="2000" spc="5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HIIT</a:t>
            </a:r>
          </a:p>
          <a:p>
            <a:pPr algn="l">
              <a:lnSpc>
                <a:spcPts val="3000"/>
              </a:lnSpc>
            </a:pPr>
            <a:endParaRPr lang="en-US" sz="2000" spc="5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Cardio</a:t>
            </a:r>
          </a:p>
          <a:p>
            <a:pPr algn="l">
              <a:lnSpc>
                <a:spcPts val="3000"/>
              </a:lnSpc>
            </a:pPr>
            <a:endParaRPr lang="en-US" sz="2000" spc="5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Functional Training</a:t>
            </a:r>
          </a:p>
          <a:p>
            <a:pPr algn="l">
              <a:lnSpc>
                <a:spcPts val="3000"/>
              </a:lnSpc>
            </a:pPr>
            <a:endParaRPr lang="en-US" sz="2000" spc="5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Nutrition</a:t>
            </a:r>
          </a:p>
          <a:p>
            <a:pPr algn="l">
              <a:lnSpc>
                <a:spcPts val="3000"/>
              </a:lnSpc>
            </a:pPr>
            <a:endParaRPr lang="en-US" sz="2000" spc="5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Recovery</a:t>
            </a:r>
          </a:p>
          <a:p>
            <a:pPr marL="863601" lvl="2" indent="-287867" algn="l">
              <a:lnSpc>
                <a:spcPts val="3000"/>
              </a:lnSpc>
              <a:buFont typeface="Arial"/>
              <a:buChar char="⚬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Stretching</a:t>
            </a:r>
          </a:p>
          <a:p>
            <a:pPr marL="863601" lvl="2" indent="-287867" algn="l">
              <a:lnSpc>
                <a:spcPts val="3000"/>
              </a:lnSpc>
              <a:buFont typeface="Arial"/>
              <a:buChar char="⚬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Yoga</a:t>
            </a:r>
          </a:p>
          <a:p>
            <a:pPr marL="863601" lvl="2" indent="-287867" algn="l">
              <a:lnSpc>
                <a:spcPts val="3000"/>
              </a:lnSpc>
              <a:buFont typeface="Arial"/>
              <a:buChar char="⚬"/>
            </a:pPr>
            <a:r>
              <a:rPr lang="en-US" sz="2000" spc="5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Rolling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2880360"/>
            <a:ext cx="5254361" cy="5416868"/>
          </a:xfrm>
          <a:custGeom>
            <a:avLst/>
            <a:gdLst/>
            <a:ahLst/>
            <a:cxnLst/>
            <a:rect l="l" t="t" r="r" b="b"/>
            <a:pathLst>
              <a:path w="5254361" h="5416868">
                <a:moveTo>
                  <a:pt x="0" y="0"/>
                </a:moveTo>
                <a:lnTo>
                  <a:pt x="5254361" y="0"/>
                </a:lnTo>
                <a:lnTo>
                  <a:pt x="5254361" y="5416868"/>
                </a:lnTo>
                <a:lnTo>
                  <a:pt x="0" y="5416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8041474" y="1246291"/>
            <a:ext cx="9217826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SYSTEM REQUIREMENTS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401613" y="2181225"/>
            <a:ext cx="9857687" cy="918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Fitify Workouts s.r.o</a:t>
            </a:r>
          </a:p>
          <a:p>
            <a:pPr algn="r">
              <a:lnSpc>
                <a:spcPts val="3600"/>
              </a:lnSpc>
            </a:pPr>
            <a:r>
              <a:rPr lang="en-US" sz="2400" spc="6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App Version 1.91.1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879677" y="4365308"/>
            <a:ext cx="9857687" cy="2461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400" b="1" spc="60" dirty="0">
                <a:solidFill>
                  <a:srgbClr val="000000"/>
                </a:solidFill>
                <a:latin typeface="Acherus Militant Bold"/>
                <a:ea typeface="Acherus Militant Bold"/>
                <a:cs typeface="Acherus Militant Bold"/>
                <a:sym typeface="Acherus Militant Bold"/>
              </a:rPr>
              <a:t>Apple</a:t>
            </a: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iPhone: iOS 16.0 or later</a:t>
            </a: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iPad: iOS 16.0 or later</a:t>
            </a: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mac: macOS 13.0 or later AND Apple M1 chip</a:t>
            </a: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apple watch: </a:t>
            </a:r>
            <a:r>
              <a:rPr lang="en-US" sz="2400" spc="60" dirty="0" err="1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watchOS</a:t>
            </a:r>
            <a:r>
              <a:rPr lang="en-US" sz="2400" spc="60" dirty="0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 8.0 and later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879677" y="6969443"/>
            <a:ext cx="9857687" cy="961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400" b="1" spc="60" dirty="0">
                <a:solidFill>
                  <a:srgbClr val="000000"/>
                </a:solidFill>
                <a:latin typeface="Acherus Militant Bold"/>
                <a:ea typeface="Acherus Militant Bold"/>
                <a:cs typeface="Acherus Militant Bold"/>
                <a:sym typeface="Acherus Militant Bold"/>
              </a:rPr>
              <a:t>Android</a:t>
            </a: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Android 10 or later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879677" y="8201978"/>
            <a:ext cx="9857687" cy="961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400" b="1" spc="60" dirty="0">
                <a:solidFill>
                  <a:srgbClr val="000000"/>
                </a:solidFill>
                <a:latin typeface="Acherus Militant Bold"/>
                <a:ea typeface="Acherus Militant Bold"/>
                <a:cs typeface="Acherus Militant Bold"/>
                <a:sym typeface="Acherus Militant Bold"/>
              </a:rPr>
              <a:t>Huawei</a:t>
            </a: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Unknown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879677" y="3251835"/>
            <a:ext cx="9857687" cy="961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400" b="1" spc="60" dirty="0">
                <a:solidFill>
                  <a:srgbClr val="000000"/>
                </a:solidFill>
                <a:latin typeface="Acherus Militant Bold"/>
                <a:ea typeface="Acherus Militant Bold"/>
                <a:cs typeface="Acherus Militant Bold"/>
                <a:sym typeface="Acherus Militant Bold"/>
              </a:rPr>
              <a:t>Storage Required</a:t>
            </a: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~280MB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92923" y="1758315"/>
            <a:ext cx="4996757" cy="7360419"/>
          </a:xfrm>
          <a:custGeom>
            <a:avLst/>
            <a:gdLst/>
            <a:ahLst/>
            <a:cxnLst/>
            <a:rect l="l" t="t" r="r" b="b"/>
            <a:pathLst>
              <a:path w="4996757" h="7360419">
                <a:moveTo>
                  <a:pt x="0" y="0"/>
                </a:moveTo>
                <a:lnTo>
                  <a:pt x="4996758" y="0"/>
                </a:lnTo>
                <a:lnTo>
                  <a:pt x="4996758" y="7360419"/>
                </a:lnTo>
                <a:lnTo>
                  <a:pt x="0" y="73604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76200" cap="sq">
            <a:solidFill>
              <a:srgbClr val="FF0014"/>
            </a:solidFill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938345" y="971550"/>
            <a:ext cx="9320955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DATA COLLECTION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401613" y="3018949"/>
            <a:ext cx="9857687" cy="2875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/>
              <a:buChar char="•"/>
            </a:pPr>
            <a:r>
              <a:rPr lang="en-US" sz="2400" spc="60" dirty="0" err="1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Fitify</a:t>
            </a: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 retains all data you disclose within the app</a:t>
            </a:r>
          </a:p>
          <a:p>
            <a:pPr algn="l">
              <a:lnSpc>
                <a:spcPts val="3600"/>
              </a:lnSpc>
            </a:pPr>
            <a:endParaRPr lang="en-US" sz="2400" spc="6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l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They own all content you upload to the app (videos, photos, comments, reviews, </a:t>
            </a:r>
            <a:r>
              <a:rPr lang="en-US" sz="2400" spc="60" dirty="0" err="1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etc</a:t>
            </a: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)</a:t>
            </a:r>
          </a:p>
          <a:p>
            <a:pPr algn="l">
              <a:lnSpc>
                <a:spcPts val="3600"/>
              </a:lnSpc>
            </a:pPr>
            <a:endParaRPr lang="en-US" sz="2400" spc="6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  <a:p>
            <a:pPr marL="518160" lvl="1" indent="-259080" algn="l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They reserve the right to use your content as they wish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9239250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1916047" y="1019175"/>
            <a:ext cx="5832729" cy="8229600"/>
          </a:xfrm>
          <a:custGeom>
            <a:avLst/>
            <a:gdLst/>
            <a:ahLst/>
            <a:cxnLst/>
            <a:rect l="l" t="t" r="r" b="b"/>
            <a:pathLst>
              <a:path w="5832729" h="8229600">
                <a:moveTo>
                  <a:pt x="0" y="0"/>
                </a:moveTo>
                <a:lnTo>
                  <a:pt x="5832729" y="0"/>
                </a:lnTo>
                <a:lnTo>
                  <a:pt x="58327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992564"/>
            <a:ext cx="9857687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DATA PRIVACY CONCERNS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324645"/>
            <a:ext cx="9857687" cy="3332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Data collected to improve user experience</a:t>
            </a:r>
          </a:p>
          <a:p>
            <a:pPr algn="just">
              <a:lnSpc>
                <a:spcPts val="3600"/>
              </a:lnSpc>
            </a:pPr>
            <a:endParaRPr lang="en-US" sz="2400" spc="60" dirty="0">
              <a:solidFill>
                <a:srgbClr val="000000"/>
              </a:solidFill>
              <a:latin typeface="Acherus Militant"/>
              <a:ea typeface="Acherus Militant"/>
              <a:cs typeface="Acherus Militant"/>
              <a:sym typeface="Acherus Militan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Utilized with 3rd parties such as Facebook Advertising (Facebook now owns the data), Google Analytics, etc.</a:t>
            </a:r>
          </a:p>
          <a:p>
            <a:pPr algn="just">
              <a:lnSpc>
                <a:spcPts val="3600"/>
              </a:lnSpc>
            </a:pPr>
            <a:endParaRPr lang="en-US" sz="2400" spc="60" dirty="0">
              <a:solidFill>
                <a:srgbClr val="000000"/>
              </a:solidFill>
              <a:latin typeface="Acherus Militant"/>
              <a:ea typeface="Acherus Militant"/>
              <a:cs typeface="Acherus Militant"/>
              <a:sym typeface="Acherus Militant"/>
            </a:endParaRPr>
          </a:p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"/>
                <a:ea typeface="Acherus Militant"/>
                <a:cs typeface="Acherus Militant"/>
                <a:sym typeface="Acherus Militant"/>
              </a:rPr>
              <a:t>Must abide by laws of local jurisdictions </a:t>
            </a:r>
          </a:p>
          <a:p>
            <a:pPr algn="just">
              <a:lnSpc>
                <a:spcPts val="3600"/>
              </a:lnSpc>
            </a:pPr>
            <a:endParaRPr lang="en-US" sz="2400" spc="60" dirty="0">
              <a:solidFill>
                <a:srgbClr val="000000"/>
              </a:solidFill>
              <a:latin typeface="Acherus Militant"/>
              <a:ea typeface="Acherus Militant"/>
              <a:cs typeface="Acherus Militant"/>
              <a:sym typeface="Acherus Militan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9239250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1916047" y="1019175"/>
            <a:ext cx="5832729" cy="8229600"/>
          </a:xfrm>
          <a:custGeom>
            <a:avLst/>
            <a:gdLst/>
            <a:ahLst/>
            <a:cxnLst/>
            <a:rect l="l" t="t" r="r" b="b"/>
            <a:pathLst>
              <a:path w="5832729" h="8229600">
                <a:moveTo>
                  <a:pt x="0" y="0"/>
                </a:moveTo>
                <a:lnTo>
                  <a:pt x="5832729" y="0"/>
                </a:lnTo>
                <a:lnTo>
                  <a:pt x="58327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34298" y="3837498"/>
            <a:ext cx="9856571" cy="3665412"/>
          </a:xfrm>
          <a:custGeom>
            <a:avLst/>
            <a:gdLst/>
            <a:ahLst/>
            <a:cxnLst/>
            <a:rect l="l" t="t" r="r" b="b"/>
            <a:pathLst>
              <a:path w="9856571" h="3665412">
                <a:moveTo>
                  <a:pt x="0" y="0"/>
                </a:moveTo>
                <a:lnTo>
                  <a:pt x="9856571" y="0"/>
                </a:lnTo>
                <a:lnTo>
                  <a:pt x="9856571" y="3665412"/>
                </a:lnTo>
                <a:lnTo>
                  <a:pt x="0" y="36654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76200" cap="sq">
            <a:solidFill>
              <a:srgbClr val="FF0014"/>
            </a:solidFill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992564"/>
            <a:ext cx="9857687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DATA PRIVACY CONCERNS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59838" y="0"/>
            <a:ext cx="6428162" cy="10287000"/>
            <a:chOff x="0" y="0"/>
            <a:chExt cx="8570882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9505" b="9505"/>
            <a:stretch>
              <a:fillRect/>
            </a:stretch>
          </p:blipFill>
          <p:spPr>
            <a:xfrm>
              <a:off x="0" y="0"/>
              <a:ext cx="8570882" cy="137160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028700" y="1042988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1028700" y="9239250"/>
            <a:ext cx="649224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634905"/>
            <a:ext cx="9857687" cy="78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40"/>
              </a:lnSpc>
            </a:pPr>
            <a:r>
              <a:rPr lang="en-US" sz="4800" spc="1440">
                <a:solidFill>
                  <a:srgbClr val="000000"/>
                </a:solidFill>
                <a:latin typeface="League Gothic"/>
                <a:ea typeface="League Gothic"/>
                <a:cs typeface="League Gothic"/>
                <a:sym typeface="League Gothic"/>
              </a:rPr>
              <a:t>PROS AND CONS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069175"/>
            <a:ext cx="9857687" cy="961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3600"/>
              </a:lnSpc>
              <a:buFont typeface="Arial"/>
              <a:buChar char="•"/>
            </a:pPr>
            <a:r>
              <a:rPr lang="en-US" sz="2400" spc="60" dirty="0">
                <a:solidFill>
                  <a:srgbClr val="000000"/>
                </a:solidFill>
                <a:latin typeface="Acherus Militant Light"/>
                <a:ea typeface="Acherus Militant Light"/>
                <a:cs typeface="Acherus Militant Light"/>
                <a:sym typeface="Acherus Militant Light"/>
              </a:rPr>
              <a:t>UI is clean</a:t>
            </a:r>
          </a:p>
          <a:p>
            <a:pPr algn="just">
              <a:lnSpc>
                <a:spcPts val="3600"/>
              </a:lnSpc>
            </a:pPr>
            <a:endParaRPr lang="en-US" sz="2400" spc="60" dirty="0">
              <a:solidFill>
                <a:srgbClr val="000000"/>
              </a:solidFill>
              <a:latin typeface="Acherus Militant Light"/>
              <a:ea typeface="Acherus Militant Light"/>
              <a:cs typeface="Acherus Militant Light"/>
              <a:sym typeface="Acherus Militan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931</TotalTime>
  <Words>346</Words>
  <Application>Microsoft Office PowerPoint</Application>
  <PresentationFormat>Custom</PresentationFormat>
  <Paragraphs>111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League Gothic</vt:lpstr>
      <vt:lpstr>Calibri</vt:lpstr>
      <vt:lpstr>Acherus Militant Light</vt:lpstr>
      <vt:lpstr>Acherus Militant Bold</vt:lpstr>
      <vt:lpstr>Arial</vt:lpstr>
      <vt:lpstr>Acherus Militant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KNES 381 App Review</dc:title>
  <dc:creator>Scott Gow</dc:creator>
  <cp:lastModifiedBy>Scott GOW</cp:lastModifiedBy>
  <cp:revision>2</cp:revision>
  <dcterms:created xsi:type="dcterms:W3CDTF">2006-08-16T00:00:00Z</dcterms:created>
  <dcterms:modified xsi:type="dcterms:W3CDTF">2025-02-04T17:09:21Z</dcterms:modified>
  <dc:identifier>DAGcroxiThY</dc:identifier>
</cp:coreProperties>
</file>

<file path=docProps/thumbnail.jpeg>
</file>